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</p:sldIdLst>
  <p:sldSz cx="43891200" cy="32918400"/>
  <p:notesSz cx="6858000" cy="9144000"/>
  <p:defaultTextStyle>
    <a:defPPr>
      <a:defRPr lang="en-US"/>
    </a:defPPr>
    <a:lvl1pPr marL="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438912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780793-E840-4B86-A9B5-540C336D7621}" v="501" dt="2023-11-17T21:09:30.937"/>
    <p1510:client id="{23871DDB-48C5-6A43-8C92-8D63260E7BEF}" v="4" dt="2023-11-19T23:46:08.301"/>
    <p1510:client id="{6D0FA3E1-F94B-F026-B9E9-E55958378759}" v="578" dt="2023-11-19T11:40:06.127"/>
    <p1510:client id="{7C2839D2-0A9D-749A-2EB7-AA45F3305434}" v="132" dt="2023-11-20T02:47:12.6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10368"/>
        <p:guide pos="13824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ster tem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685800"/>
            <a:ext cx="43891200" cy="48006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6" name="Content Placeholder 7"/>
          <p:cNvSpPr>
            <a:spLocks noGrp="1"/>
          </p:cNvSpPr>
          <p:nvPr userDrawn="1">
            <p:ph sz="quarter" idx="10"/>
          </p:nvPr>
        </p:nvSpPr>
        <p:spPr>
          <a:xfrm>
            <a:off x="29413200" y="30861000"/>
            <a:ext cx="13844016" cy="1219200"/>
          </a:xfrm>
          <a:prstGeom prst="rect">
            <a:avLst/>
          </a:prstGeom>
          <a:ln>
            <a:noFill/>
            <a:prstDash val="sysDot"/>
          </a:ln>
        </p:spPr>
        <p:txBody>
          <a:bodyPr anchor="ctr"/>
          <a:lstStyle>
            <a:lvl1pPr>
              <a:buFont typeface="Arial" pitchFamily="34" charset="0"/>
              <a:buChar char="•"/>
              <a:defRPr sz="9600" baseline="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algn="ctr">
              <a:buNone/>
            </a:pPr>
            <a:r>
              <a:rPr lang="en-US" sz="5200"/>
              <a:t>Click to edit Master text styles</a:t>
            </a:r>
          </a:p>
        </p:txBody>
      </p:sp>
      <p:sp>
        <p:nvSpPr>
          <p:cNvPr id="17" name="Content Placeholder 9"/>
          <p:cNvSpPr>
            <a:spLocks noGrp="1"/>
          </p:cNvSpPr>
          <p:nvPr userDrawn="1">
            <p:ph sz="quarter" idx="11"/>
          </p:nvPr>
        </p:nvSpPr>
        <p:spPr>
          <a:xfrm>
            <a:off x="29413200" y="5471160"/>
            <a:ext cx="13844016" cy="16550640"/>
          </a:xfrm>
          <a:prstGeom prst="rect">
            <a:avLst/>
          </a:prstGeom>
          <a:ln>
            <a:noFill/>
            <a:prstDash val="sysDot"/>
          </a:ln>
        </p:spPr>
        <p:txBody>
          <a:bodyPr/>
          <a:lstStyle>
            <a:lvl1pPr algn="ctr">
              <a:buNone/>
              <a:defRPr sz="60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0" name="Content Placeholder 7"/>
          <p:cNvSpPr>
            <a:spLocks noGrp="1"/>
          </p:cNvSpPr>
          <p:nvPr userDrawn="1">
            <p:ph sz="quarter" idx="12"/>
          </p:nvPr>
        </p:nvSpPr>
        <p:spPr>
          <a:xfrm>
            <a:off x="29413200" y="27432000"/>
            <a:ext cx="13844016" cy="3200400"/>
          </a:xfrm>
          <a:prstGeom prst="rect">
            <a:avLst/>
          </a:prstGeom>
          <a:ln>
            <a:noFill/>
            <a:prstDash val="sysDot"/>
          </a:ln>
        </p:spPr>
        <p:txBody>
          <a:bodyPr anchor="ctr"/>
          <a:lstStyle>
            <a:lvl1pPr>
              <a:buFont typeface="Arial" pitchFamily="34" charset="0"/>
              <a:buChar char="•"/>
              <a:defRPr sz="9600" baseline="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algn="ctr">
              <a:buNone/>
            </a:pPr>
            <a:r>
              <a:rPr lang="en-US" sz="5200"/>
              <a:t>Click to edit Master text styles</a:t>
            </a:r>
          </a:p>
        </p:txBody>
      </p:sp>
      <p:sp>
        <p:nvSpPr>
          <p:cNvPr id="21" name="Content Placeholder 7"/>
          <p:cNvSpPr>
            <a:spLocks noGrp="1"/>
          </p:cNvSpPr>
          <p:nvPr userDrawn="1">
            <p:ph sz="quarter" idx="13"/>
          </p:nvPr>
        </p:nvSpPr>
        <p:spPr>
          <a:xfrm>
            <a:off x="29413200" y="22326600"/>
            <a:ext cx="13844016" cy="4873752"/>
          </a:xfrm>
          <a:prstGeom prst="rect">
            <a:avLst/>
          </a:prstGeom>
          <a:ln>
            <a:noFill/>
            <a:prstDash val="sysDot"/>
          </a:ln>
        </p:spPr>
        <p:txBody>
          <a:bodyPr anchor="ctr"/>
          <a:lstStyle>
            <a:lvl1pPr>
              <a:buFont typeface="Arial" pitchFamily="34" charset="0"/>
              <a:buChar char="•"/>
              <a:defRPr sz="9600" baseline="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 algn="ctr">
              <a:buNone/>
            </a:pPr>
            <a:r>
              <a:rPr lang="en-US" sz="5200"/>
              <a:t>Click to edit Master text styles</a:t>
            </a:r>
          </a:p>
        </p:txBody>
      </p:sp>
      <p:sp>
        <p:nvSpPr>
          <p:cNvPr id="22" name="Content Placeholder 9"/>
          <p:cNvSpPr>
            <a:spLocks noGrp="1"/>
          </p:cNvSpPr>
          <p:nvPr userDrawn="1">
            <p:ph sz="quarter" idx="14"/>
          </p:nvPr>
        </p:nvSpPr>
        <p:spPr>
          <a:xfrm>
            <a:off x="15049500" y="5486400"/>
            <a:ext cx="13844016" cy="26773632"/>
          </a:xfrm>
          <a:prstGeom prst="rect">
            <a:avLst/>
          </a:prstGeom>
          <a:ln>
            <a:noFill/>
            <a:prstDash val="sysDot"/>
          </a:ln>
        </p:spPr>
        <p:txBody>
          <a:bodyPr/>
          <a:lstStyle>
            <a:lvl1pPr algn="ctr">
              <a:buNone/>
              <a:defRPr sz="60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3" name="Content Placeholder 9"/>
          <p:cNvSpPr>
            <a:spLocks noGrp="1"/>
          </p:cNvSpPr>
          <p:nvPr userDrawn="1">
            <p:ph sz="quarter" idx="15"/>
          </p:nvPr>
        </p:nvSpPr>
        <p:spPr>
          <a:xfrm>
            <a:off x="685800" y="5486400"/>
            <a:ext cx="13844016" cy="26773632"/>
          </a:xfrm>
          <a:prstGeom prst="rect">
            <a:avLst/>
          </a:prstGeom>
          <a:ln>
            <a:noFill/>
            <a:prstDash val="sysDot"/>
          </a:ln>
        </p:spPr>
        <p:txBody>
          <a:bodyPr/>
          <a:lstStyle>
            <a:lvl1pPr algn="ctr">
              <a:buNone/>
              <a:defRPr sz="600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2" name="Picture 11" descr="wsu_logo_transp_eecs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68305" y="1030357"/>
            <a:ext cx="8951895" cy="38862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12115800"/>
            <a:ext cx="40614600" cy="102108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Sr. Design Template for Poster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438912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4389120" rtl="0" eaLnBrk="1" latinLnBrk="0" hangingPunct="1">
        <a:spcBef>
          <a:spcPct val="20000"/>
        </a:spcBef>
        <a:buFont typeface="Arial" pitchFamily="34" charset="0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4389120" rtl="0" eaLnBrk="1" latinLnBrk="0" hangingPunct="1">
        <a:spcBef>
          <a:spcPct val="20000"/>
        </a:spcBef>
        <a:buFont typeface="Arial" pitchFamily="34" charset="0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spcBef>
          <a:spcPct val="20000"/>
        </a:spcBef>
        <a:buFont typeface="Arial" pitchFamily="34" charset="0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spcBef>
          <a:spcPct val="20000"/>
        </a:spcBef>
        <a:buFont typeface="Arial" pitchFamily="34" charset="0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spcBef>
          <a:spcPct val="20000"/>
        </a:spcBef>
        <a:buFont typeface="Arial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9600" b="1"/>
              <a:t>Living Atlas Platform</a:t>
            </a:r>
            <a:br>
              <a:rPr lang="en-US" sz="9600"/>
            </a:br>
            <a:r>
              <a:rPr lang="en-US" sz="5500"/>
              <a:t>Sponsor: CEREO</a:t>
            </a:r>
            <a:br>
              <a:rPr lang="en-US" sz="5500"/>
            </a:br>
            <a:r>
              <a:rPr lang="en-US" sz="5500"/>
              <a:t>Mentor: Balasubramanian ‘Subu’ Kandaswamy</a:t>
            </a:r>
            <a:br>
              <a:rPr lang="en-US" sz="5500"/>
            </a:br>
            <a:r>
              <a:rPr lang="en-US" sz="5500"/>
              <a:t> </a:t>
            </a:r>
            <a:r>
              <a:rPr lang="en-US" sz="5500" b="1"/>
              <a:t>Team: Joshua Long, Sierra Svetlik, Mitchell Kolb</a:t>
            </a:r>
            <a:endParaRPr lang="en-US" b="1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685800"/>
            <a:ext cx="43891200" cy="48006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>
            <a:lvl1pPr>
              <a:defRPr/>
            </a:lvl1pPr>
          </a:lstStyle>
          <a:p>
            <a:pPr marL="0" marR="0" lvl="0" indent="0" algn="ctr" defTabSz="438912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11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5" name="Content Placeholder 9"/>
          <p:cNvSpPr txBox="1">
            <a:spLocks/>
          </p:cNvSpPr>
          <p:nvPr/>
        </p:nvSpPr>
        <p:spPr>
          <a:xfrm>
            <a:off x="15049500" y="5257800"/>
            <a:ext cx="13844016" cy="267462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 lIns="91440" tIns="45720" rIns="91440" bIns="45720" anchor="t"/>
          <a:lstStyle>
            <a:lvl1pPr algn="ctr">
              <a:buNone/>
              <a:defRPr/>
            </a:lvl1pPr>
          </a:lstStyle>
          <a:p>
            <a:pPr marL="1645920" marR="0" lvl="0" indent="-1645920" algn="ctr" defTabSz="4389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6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1645920" marR="0" lvl="0" indent="-1645920" algn="ctr" defTabSz="438912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None/>
              <a:tabLst/>
              <a:defRPr/>
            </a:pPr>
            <a:r>
              <a:rPr lang="en-US" sz="6000" u="sng" dirty="0">
                <a:latin typeface="Arial"/>
                <a:ea typeface="+mn-lt"/>
                <a:cs typeface="+mn-lt"/>
              </a:rPr>
              <a:t>Features/Functionality</a:t>
            </a:r>
          </a:p>
          <a:p>
            <a:pPr marL="685800" indent="-685800" algn="l">
              <a:buFont typeface="Arial"/>
              <a:buChar char="•"/>
              <a:defRPr/>
            </a:pPr>
            <a:r>
              <a:rPr lang="en-US" sz="4600" dirty="0">
                <a:latin typeface="Arial"/>
                <a:cs typeface="Times New Roman"/>
              </a:rPr>
              <a:t>While</a:t>
            </a:r>
            <a:r>
              <a:rPr lang="en-US" sz="4600" dirty="0">
                <a:latin typeface="Arial"/>
                <a:ea typeface="+mn-lt"/>
                <a:cs typeface="+mn-lt"/>
              </a:rPr>
              <a:t> anyone can access the map, cards, and all the filtering options only registered users can upload information to the website.</a:t>
            </a:r>
          </a:p>
          <a:p>
            <a:pPr marL="685800" indent="-685800" algn="l">
              <a:buFont typeface="Arial"/>
              <a:buChar char="•"/>
              <a:defRPr/>
            </a:pPr>
            <a:r>
              <a:rPr lang="en-US" sz="4600" dirty="0">
                <a:latin typeface="Arial"/>
                <a:ea typeface="+mn-lt"/>
                <a:cs typeface="+mn-lt"/>
              </a:rPr>
              <a:t>When a new card is uploaded, information such as the longitude and latitude is entered, along with a category for the data, and tags to help filter the cards for users looking for specific information.</a:t>
            </a:r>
          </a:p>
          <a:p>
            <a:pPr marL="685800" indent="-685800" algn="l">
              <a:buFont typeface="Arial"/>
              <a:buChar char="•"/>
              <a:defRPr/>
            </a:pPr>
            <a:r>
              <a:rPr lang="en-US" sz="4600" dirty="0">
                <a:latin typeface="Arial"/>
                <a:ea typeface="+mn-lt"/>
                <a:cs typeface="+mn-lt"/>
              </a:rPr>
              <a:t>Registered users can also invite new users from their profile page. This will help keep the app restricted to trusted users.</a:t>
            </a:r>
            <a:endParaRPr lang="en-US" sz="460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  <a:p>
            <a:pPr marL="1645920" indent="-1645920">
              <a:spcBef>
                <a:spcPct val="20000"/>
              </a:spcBef>
              <a:defRPr/>
            </a:pPr>
            <a:endParaRPr lang="en-US" sz="6000" u="sng" dirty="0">
              <a:latin typeface="Arial"/>
              <a:cs typeface="Times New Roman"/>
            </a:endParaRPr>
          </a:p>
        </p:txBody>
      </p:sp>
      <p:sp>
        <p:nvSpPr>
          <p:cNvPr id="18" name="Content Placeholder 9"/>
          <p:cNvSpPr txBox="1">
            <a:spLocks/>
          </p:cNvSpPr>
          <p:nvPr/>
        </p:nvSpPr>
        <p:spPr>
          <a:xfrm>
            <a:off x="685800" y="5257800"/>
            <a:ext cx="13844016" cy="2677477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 lIns="91440" tIns="45720" rIns="91440" bIns="45720" anchor="t"/>
          <a:lstStyle>
            <a:lvl1pPr algn="ctr">
              <a:buNone/>
              <a:defRPr/>
            </a:lvl1pPr>
          </a:lstStyle>
          <a:p>
            <a:pPr marL="1645920" marR="0" lvl="0" indent="-1645920" algn="ctr" defTabSz="4389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60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  <a:p>
            <a:pPr marL="1645920" marR="0" lvl="0" indent="-1645920" algn="ctr" defTabSz="438912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6000" u="sng" dirty="0">
                <a:latin typeface="+mj-lt"/>
              </a:rPr>
              <a:t>Abstract</a:t>
            </a:r>
            <a:endParaRPr lang="en-US" sz="6000" b="0" i="0" u="sng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cs typeface="Arial"/>
            </a:endParaRPr>
          </a:p>
          <a:p>
            <a:pPr marL="685800" indent="-685800" algn="l">
              <a:spcBef>
                <a:spcPts val="1400"/>
              </a:spcBef>
              <a:buFont typeface="Arial,Sans-Serif"/>
              <a:buChar char="•"/>
              <a:defRPr/>
            </a:pPr>
            <a:r>
              <a:rPr lang="en-US" sz="5000" dirty="0">
                <a:latin typeface="+mj-lt"/>
                <a:cs typeface="Arial"/>
              </a:rPr>
              <a:t> Everybody knows that we are facing environmental challenges</a:t>
            </a:r>
          </a:p>
          <a:p>
            <a:pPr marL="685800" indent="-685800" algn="l">
              <a:spcBef>
                <a:spcPts val="1400"/>
              </a:spcBef>
              <a:buFont typeface="Arial,Sans-Serif"/>
              <a:buChar char="•"/>
              <a:defRPr/>
            </a:pPr>
            <a:r>
              <a:rPr lang="en-US" sz="5000" dirty="0">
                <a:latin typeface="+mj-lt"/>
                <a:cs typeface="Arial"/>
              </a:rPr>
              <a:t>There is a lot of research out there to help us solve this challenge</a:t>
            </a:r>
          </a:p>
          <a:p>
            <a:pPr marL="685800" indent="-685800" algn="l">
              <a:spcBef>
                <a:spcPts val="1400"/>
              </a:spcBef>
              <a:buFont typeface="Arial,Sans-Serif"/>
              <a:buChar char="•"/>
              <a:defRPr/>
            </a:pPr>
            <a:r>
              <a:rPr lang="en-US" sz="5000" dirty="0">
                <a:latin typeface="+mj-lt"/>
                <a:cs typeface="Arial"/>
              </a:rPr>
              <a:t>We need a central hub for environmental research</a:t>
            </a:r>
          </a:p>
          <a:p>
            <a:pPr marL="685800" indent="-685800" algn="l">
              <a:spcBef>
                <a:spcPts val="1400"/>
              </a:spcBef>
              <a:buFont typeface="Arial,Sans-Serif"/>
              <a:buChar char="•"/>
              <a:defRPr/>
            </a:pPr>
            <a:r>
              <a:rPr lang="en-US" sz="5000" dirty="0">
                <a:latin typeface="+mj-lt"/>
                <a:cs typeface="Arial"/>
              </a:rPr>
              <a:t>A visual and interactive interface where we can upload, download, and view the research</a:t>
            </a:r>
          </a:p>
          <a:p>
            <a:pPr marL="685800" indent="-685800" algn="l">
              <a:spcBef>
                <a:spcPts val="1400"/>
              </a:spcBef>
              <a:buFont typeface="Arial,Sans-Serif"/>
              <a:buChar char="•"/>
              <a:defRPr/>
            </a:pPr>
            <a:r>
              <a:rPr lang="en-US" sz="5000" dirty="0">
                <a:latin typeface="+mj-lt"/>
                <a:cs typeface="Arial"/>
              </a:rPr>
              <a:t>All data uploaded is linked with longitude and latitude, which can be displayed on the live map</a:t>
            </a:r>
          </a:p>
          <a:p>
            <a:pPr marL="685800" indent="-685800" algn="l">
              <a:spcBef>
                <a:spcPts val="1400"/>
              </a:spcBef>
              <a:buFont typeface="Arial,Sans-Serif"/>
              <a:buChar char="•"/>
              <a:defRPr/>
            </a:pPr>
            <a:r>
              <a:rPr lang="en-US" sz="5000" dirty="0">
                <a:latin typeface="+mj-lt"/>
                <a:cs typeface="Arial"/>
              </a:rPr>
              <a:t>Full-stack web application comprising three key layers: Frontend, Backend, and Database</a:t>
            </a:r>
          </a:p>
          <a:p>
            <a:pPr marL="1645920" marR="0" lvl="0" indent="-1645920" algn="ctr" defTabSz="438912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6000" u="sng" dirty="0">
                <a:latin typeface="+mj-lt"/>
              </a:rPr>
              <a:t>Solution</a:t>
            </a:r>
            <a:endParaRPr lang="en-US" sz="6000" u="sng" dirty="0">
              <a:latin typeface="+mj-lt"/>
              <a:cs typeface="Arial"/>
            </a:endParaRPr>
          </a:p>
          <a:p>
            <a:pPr marL="685800" indent="-685800" algn="l">
              <a:spcBef>
                <a:spcPts val="1400"/>
              </a:spcBef>
              <a:buFont typeface="Arial"/>
              <a:buChar char="•"/>
              <a:defRPr/>
            </a:pPr>
            <a:r>
              <a:rPr kumimoji="0" lang="en-US" sz="500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rPr>
              <a:t>A web application featuring a map to the left and cards to the right representing points on the map</a:t>
            </a:r>
            <a:r>
              <a:rPr lang="en-US" sz="5000" dirty="0">
                <a:latin typeface="+mj-lt"/>
              </a:rPr>
              <a:t> that can be filtered.</a:t>
            </a:r>
            <a:endParaRPr lang="en-US" sz="5000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+mj-lt"/>
              <a:cs typeface="Arial"/>
            </a:endParaRPr>
          </a:p>
          <a:p>
            <a:pPr marL="685800" indent="-685800" algn="l">
              <a:spcBef>
                <a:spcPts val="1400"/>
              </a:spcBef>
              <a:buFont typeface="Arial"/>
              <a:buChar char="•"/>
              <a:defRPr/>
            </a:pPr>
            <a:r>
              <a:rPr lang="en-US" sz="5000" dirty="0">
                <a:latin typeface="+mj-lt"/>
              </a:rPr>
              <a:t>The app was developed in 3 parts: React for the frontend (the UI), </a:t>
            </a:r>
            <a:r>
              <a:rPr lang="en-US" sz="5000" err="1">
                <a:latin typeface="+mj-lt"/>
              </a:rPr>
              <a:t>FastAPI</a:t>
            </a:r>
            <a:r>
              <a:rPr lang="en-US" sz="5000" dirty="0">
                <a:latin typeface="+mj-lt"/>
              </a:rPr>
              <a:t> for the backend (which connects the front to the database), and </a:t>
            </a:r>
            <a:r>
              <a:rPr lang="en-US" sz="5000" err="1">
                <a:latin typeface="+mj-lt"/>
              </a:rPr>
              <a:t>ElephantSQL</a:t>
            </a:r>
            <a:r>
              <a:rPr lang="en-US" sz="5000" dirty="0">
                <a:latin typeface="+mj-lt"/>
              </a:rPr>
              <a:t> for the database (which stores all the information for the app)</a:t>
            </a:r>
            <a:endParaRPr lang="en-US" sz="5000" dirty="0">
              <a:latin typeface="+mj-lt"/>
              <a:cs typeface="Arial"/>
            </a:endParaRPr>
          </a:p>
          <a:p>
            <a:pPr marR="0" lvl="0" defTabSz="4389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5000" dirty="0">
              <a:latin typeface="+mj-lt"/>
              <a:cs typeface="Arial"/>
            </a:endParaRPr>
          </a:p>
          <a:p>
            <a:pPr marR="0" lvl="0" defTabSz="438912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36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cs typeface="Arial"/>
            </a:endParaRPr>
          </a:p>
        </p:txBody>
      </p:sp>
      <p:sp>
        <p:nvSpPr>
          <p:cNvPr id="26" name="Content Placeholder 7"/>
          <p:cNvSpPr>
            <a:spLocks noGrp="1"/>
          </p:cNvSpPr>
          <p:nvPr>
            <p:ph sz="quarter" idx="4294967295"/>
          </p:nvPr>
        </p:nvSpPr>
        <p:spPr>
          <a:xfrm>
            <a:off x="29422725" y="30861000"/>
            <a:ext cx="13844016" cy="12192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 lIns="91440" tIns="45720" rIns="91440" bIns="45720" anchor="ctr"/>
          <a:lstStyle>
            <a:lvl1pPr>
              <a:buFont typeface="Arial" pitchFamily="34" charset="0"/>
              <a:buChar char="•"/>
              <a:defRPr sz="9600" baseline="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algn="ctr">
              <a:buNone/>
            </a:pPr>
            <a:r>
              <a:rPr lang="en-US" sz="5200" b="1"/>
              <a:t>Living Atlas 1</a:t>
            </a:r>
          </a:p>
        </p:txBody>
      </p:sp>
      <p:sp>
        <p:nvSpPr>
          <p:cNvPr id="27" name="Content Placeholder 9"/>
          <p:cNvSpPr>
            <a:spLocks noGrp="1"/>
          </p:cNvSpPr>
          <p:nvPr>
            <p:ph sz="quarter" idx="4294967295"/>
          </p:nvPr>
        </p:nvSpPr>
        <p:spPr>
          <a:xfrm>
            <a:off x="29422725" y="5257800"/>
            <a:ext cx="13844016" cy="682453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 lIns="91440" tIns="45720" rIns="91440" bIns="45720" anchor="t"/>
          <a:lstStyle>
            <a:lvl1pPr algn="ctr">
              <a:buNone/>
              <a:defRPr sz="6000">
                <a:latin typeface="+mj-lt"/>
              </a:defRPr>
            </a:lvl1pPr>
          </a:lstStyle>
          <a:p>
            <a:pPr lvl="0"/>
            <a:endParaRPr lang="en-US"/>
          </a:p>
          <a:p>
            <a:r>
              <a:rPr lang="en-US" u="sng" dirty="0"/>
              <a:t>Final Status</a:t>
            </a:r>
            <a:endParaRPr lang="en-US" u="sng" dirty="0">
              <a:cs typeface="Arial"/>
            </a:endParaRPr>
          </a:p>
          <a:p>
            <a:pPr algn="l">
              <a:buFont typeface="Wingdings" pitchFamily="34" charset="0"/>
              <a:buChar char="ü"/>
            </a:pPr>
            <a:r>
              <a:rPr lang="en-US" sz="5000" dirty="0">
                <a:cs typeface="Arial"/>
              </a:rPr>
              <a:t>Completed core set of features</a:t>
            </a:r>
          </a:p>
          <a:p>
            <a:pPr algn="l">
              <a:buFont typeface="Wingdings" pitchFamily="34" charset="0"/>
              <a:buChar char="ü"/>
            </a:pPr>
            <a:r>
              <a:rPr lang="en-US" sz="5000" dirty="0">
                <a:cs typeface="Arial"/>
              </a:rPr>
              <a:t>Deployed all 3 sections of the website (frontend, backend, database)</a:t>
            </a:r>
          </a:p>
          <a:p>
            <a:pPr algn="l">
              <a:buFont typeface="Wingdings" pitchFamily="34" charset="0"/>
              <a:buChar char="ü"/>
            </a:pPr>
            <a:r>
              <a:rPr lang="en-US" sz="5000" dirty="0">
                <a:cs typeface="Arial"/>
              </a:rPr>
              <a:t>Approved by clients</a:t>
            </a:r>
          </a:p>
        </p:txBody>
      </p:sp>
      <p:sp>
        <p:nvSpPr>
          <p:cNvPr id="28" name="Content Placeholder 7"/>
          <p:cNvSpPr txBox="1">
            <a:spLocks/>
          </p:cNvSpPr>
          <p:nvPr/>
        </p:nvSpPr>
        <p:spPr>
          <a:xfrm>
            <a:off x="29422725" y="27432000"/>
            <a:ext cx="13844016" cy="3200400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 lIns="91440" tIns="45720" rIns="91440" bIns="45720" anchor="ctr"/>
          <a:lstStyle>
            <a:lvl1pPr>
              <a:buFont typeface="Arial" pitchFamily="34" charset="0"/>
              <a:buChar char="•"/>
              <a:defRPr sz="9600" baseline="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1645920" marR="0" lvl="0" indent="-1645920" algn="ctr" defTabSz="438912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6000" b="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rPr>
              <a:t>Acknowledgements</a:t>
            </a:r>
          </a:p>
          <a:p>
            <a:pPr marL="1645920" indent="-1645920" algn="ctr">
              <a:spcBef>
                <a:spcPct val="20000"/>
              </a:spcBef>
              <a:buNone/>
              <a:defRPr/>
            </a:pPr>
            <a:r>
              <a:rPr lang="en-US" sz="5000" dirty="0">
                <a:ea typeface="+mj-lt"/>
                <a:cs typeface="+mj-lt"/>
              </a:rPr>
              <a:t>Dr. Jan Boll, Dr. Julie </a:t>
            </a:r>
            <a:r>
              <a:rPr lang="en-US" sz="5000" dirty="0" err="1">
                <a:ea typeface="+mj-lt"/>
                <a:cs typeface="+mj-lt"/>
              </a:rPr>
              <a:t>Padowski</a:t>
            </a:r>
            <a:r>
              <a:rPr lang="en-US" sz="5000" dirty="0">
                <a:ea typeface="+mj-lt"/>
                <a:cs typeface="+mj-lt"/>
              </a:rPr>
              <a:t>, Dr. Hannah </a:t>
            </a:r>
            <a:r>
              <a:rPr lang="en-US" sz="5000" dirty="0" err="1">
                <a:ea typeface="+mj-lt"/>
                <a:cs typeface="+mj-lt"/>
              </a:rPr>
              <a:t>Haemmerli</a:t>
            </a:r>
            <a:r>
              <a:rPr lang="en-US" sz="5000" dirty="0">
                <a:ea typeface="+mj-lt"/>
                <a:cs typeface="+mj-lt"/>
              </a:rPr>
              <a:t>, and Mentor Professor Subu</a:t>
            </a:r>
            <a:endParaRPr lang="en-US" sz="5000" dirty="0" err="1"/>
          </a:p>
        </p:txBody>
      </p:sp>
      <p:sp>
        <p:nvSpPr>
          <p:cNvPr id="29" name="Content Placeholder 7"/>
          <p:cNvSpPr txBox="1">
            <a:spLocks/>
          </p:cNvSpPr>
          <p:nvPr/>
        </p:nvSpPr>
        <p:spPr>
          <a:xfrm>
            <a:off x="29422725" y="22155685"/>
            <a:ext cx="13844016" cy="504771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 lIns="91440" tIns="45720" rIns="91440" bIns="45720" anchor="t"/>
          <a:lstStyle>
            <a:lvl1pPr>
              <a:buFont typeface="Arial" pitchFamily="34" charset="0"/>
              <a:buChar char="•"/>
              <a:defRPr sz="9600" baseline="0"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marL="1645920" indent="-1645920" algn="ctr">
              <a:spcBef>
                <a:spcPct val="20000"/>
              </a:spcBef>
              <a:buNone/>
              <a:defRPr/>
            </a:pPr>
            <a:endParaRPr lang="en-US" sz="5200" dirty="0"/>
          </a:p>
          <a:p>
            <a:pPr marL="1645920" marR="0" lvl="0" indent="-1645920" algn="ctr" defTabSz="4389120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6000" b="0" i="0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ea typeface="+mn-ea"/>
                <a:cs typeface="+mn-cs"/>
              </a:rPr>
              <a:t>Glossary</a:t>
            </a:r>
            <a:endParaRPr lang="en-US" sz="6000" b="0" i="0" u="sng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+mj-lt"/>
              <a:cs typeface="Arial"/>
            </a:endParaRPr>
          </a:p>
          <a:p>
            <a:pPr marL="1645920" indent="-1645920">
              <a:spcBef>
                <a:spcPct val="20000"/>
              </a:spcBef>
              <a:defRPr/>
            </a:pPr>
            <a:r>
              <a:rPr lang="en-US" sz="5000" dirty="0">
                <a:cs typeface="Arial"/>
              </a:rPr>
              <a:t>CEREO: </a:t>
            </a:r>
            <a:r>
              <a:rPr lang="en-US" sz="5000" dirty="0">
                <a:ea typeface="+mj-lt"/>
                <a:cs typeface="+mj-lt"/>
              </a:rPr>
              <a:t>Our Client is the Center for Environmental Research, Education, and Outreach</a:t>
            </a:r>
            <a:endParaRPr lang="en-US" sz="5000" dirty="0">
              <a:cs typeface="Arial"/>
            </a:endParaRPr>
          </a:p>
        </p:txBody>
      </p:sp>
      <p:pic>
        <p:nvPicPr>
          <p:cNvPr id="5" name="Picture 4" descr="A blue and green logo&#10;&#10;Description automatically generated">
            <a:extLst>
              <a:ext uri="{FF2B5EF4-FFF2-40B4-BE49-F238E27FC236}">
                <a16:creationId xmlns:a16="http://schemas.microsoft.com/office/drawing/2014/main" id="{82C520BF-0636-65A6-96C9-F78591F505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115" t="24345" r="14344" b="25843"/>
          <a:stretch/>
        </p:blipFill>
        <p:spPr>
          <a:xfrm>
            <a:off x="33162949" y="1128451"/>
            <a:ext cx="10366727" cy="3918173"/>
          </a:xfrm>
          <a:prstGeom prst="rect">
            <a:avLst/>
          </a:prstGeom>
        </p:spPr>
      </p:pic>
      <p:sp>
        <p:nvSpPr>
          <p:cNvPr id="6" name="Content Placeholder 9">
            <a:extLst>
              <a:ext uri="{FF2B5EF4-FFF2-40B4-BE49-F238E27FC236}">
                <a16:creationId xmlns:a16="http://schemas.microsoft.com/office/drawing/2014/main" id="{6FBEF19A-A85C-BD67-4344-D7DBC315D05B}"/>
              </a:ext>
            </a:extLst>
          </p:cNvPr>
          <p:cNvSpPr txBox="1">
            <a:spLocks/>
          </p:cNvSpPr>
          <p:nvPr/>
        </p:nvSpPr>
        <p:spPr>
          <a:xfrm>
            <a:off x="29438392" y="12349385"/>
            <a:ext cx="13844016" cy="955918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  <a:prstDash val="sysDot"/>
          </a:ln>
        </p:spPr>
        <p:txBody>
          <a:bodyPr lIns="91440" tIns="45720" rIns="91440" bIns="45720" anchor="t"/>
          <a:lstStyle>
            <a:lvl1pPr marL="1645920" indent="-1645920" algn="ctr" defTabSz="4389120" rtl="0" eaLnBrk="1" latinLnBrk="0" hangingPunct="1">
              <a:spcBef>
                <a:spcPct val="20000"/>
              </a:spcBef>
              <a:buFont typeface="Arial" pitchFamily="34" charset="0"/>
              <a:buNone/>
              <a:defRPr sz="6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3566160" indent="-1371600" algn="l" defTabSz="438912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3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0" indent="-1097280" algn="l" defTabSz="43891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680960" indent="-1097280" algn="l" defTabSz="438912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875520" indent="-1097280" algn="l" defTabSz="438912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0" indent="-1097280" algn="l" defTabSz="43891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264640" indent="-1097280" algn="l" defTabSz="43891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459200" indent="-1097280" algn="l" defTabSz="43891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653760" indent="-1097280" algn="l" defTabSz="438912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  <a:p>
            <a:r>
              <a:rPr lang="en-US" u="sng" dirty="0"/>
              <a:t>Future Work</a:t>
            </a:r>
            <a:endParaRPr lang="en-US" u="sng" dirty="0">
              <a:cs typeface="Arial"/>
            </a:endParaRPr>
          </a:p>
          <a:p>
            <a:pPr algn="l">
              <a:buChar char="•"/>
            </a:pPr>
            <a:r>
              <a:rPr lang="en-US" sz="5000" dirty="0">
                <a:latin typeface="Arial"/>
                <a:cs typeface="Arial"/>
              </a:rPr>
              <a:t>Admin account moderation tools</a:t>
            </a:r>
          </a:p>
          <a:p>
            <a:pPr algn="l">
              <a:buChar char="•"/>
            </a:pPr>
            <a:r>
              <a:rPr lang="en-US" sz="5000" dirty="0">
                <a:latin typeface="Arial"/>
                <a:cs typeface="Arial"/>
              </a:rPr>
              <a:t>Ability to upload only files</a:t>
            </a:r>
          </a:p>
          <a:p>
            <a:pPr algn="l">
              <a:buChar char="•"/>
            </a:pPr>
            <a:r>
              <a:rPr lang="en-US" sz="5000" dirty="0">
                <a:latin typeface="Arial"/>
                <a:cs typeface="Arial"/>
              </a:rPr>
              <a:t>Backend deployment service which has a 100% uptime</a:t>
            </a:r>
            <a:endParaRPr lang="en-US" sz="5000">
              <a:cs typeface="Arial"/>
            </a:endParaRPr>
          </a:p>
          <a:p>
            <a:pPr algn="l">
              <a:buChar char="•"/>
            </a:pPr>
            <a:r>
              <a:rPr lang="en-US" sz="5000" dirty="0">
                <a:latin typeface="Arial"/>
                <a:cs typeface="Arial"/>
              </a:rPr>
              <a:t>More efficient/effective CI/CD</a:t>
            </a:r>
          </a:p>
          <a:p>
            <a:pPr algn="l">
              <a:buChar char="•"/>
            </a:pPr>
            <a:r>
              <a:rPr lang="en-US" sz="5000" dirty="0">
                <a:latin typeface="Arial"/>
                <a:cs typeface="Arial"/>
              </a:rPr>
              <a:t>Scalability </a:t>
            </a:r>
          </a:p>
          <a:p>
            <a:pPr algn="l">
              <a:buChar char="•"/>
            </a:pPr>
            <a:r>
              <a:rPr lang="en-US" sz="5000" dirty="0">
                <a:latin typeface="Arial"/>
                <a:cs typeface="Arial"/>
              </a:rPr>
              <a:t>Implementing a custom domain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3F607EF5-1A09-BD49-ED22-0D0F6799B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9382" y="23865886"/>
            <a:ext cx="7236000" cy="7970145"/>
          </a:xfrm>
          <a:prstGeom prst="rect">
            <a:avLst/>
          </a:prstGeom>
        </p:spPr>
      </p:pic>
      <p:pic>
        <p:nvPicPr>
          <p:cNvPr id="10" name="Picture 9" descr="A screenshot of a map&#10;&#10;Description automatically generated">
            <a:extLst>
              <a:ext uri="{FF2B5EF4-FFF2-40B4-BE49-F238E27FC236}">
                <a16:creationId xmlns:a16="http://schemas.microsoft.com/office/drawing/2014/main" id="{0E18E68F-7DEA-10A2-6EAB-C0128D486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17337" y="15796426"/>
            <a:ext cx="13491168" cy="7951448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47FB57C6-8819-B1A9-D29F-50CAAB26F36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528" r="8827" b="442"/>
          <a:stretch/>
        </p:blipFill>
        <p:spPr>
          <a:xfrm>
            <a:off x="22661480" y="23864625"/>
            <a:ext cx="6047866" cy="7948048"/>
          </a:xfrm>
          <a:prstGeom prst="rect">
            <a:avLst/>
          </a:prstGeom>
        </p:spPr>
      </p:pic>
      <p:pic>
        <p:nvPicPr>
          <p:cNvPr id="12" name="Picture 11" descr="A blue and black logo&#10;&#10;Description automatically generated">
            <a:extLst>
              <a:ext uri="{FF2B5EF4-FFF2-40B4-BE49-F238E27FC236}">
                <a16:creationId xmlns:a16="http://schemas.microsoft.com/office/drawing/2014/main" id="{74382221-0F52-AF01-0BAC-3165D8478C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1872" y="26503683"/>
            <a:ext cx="6603863" cy="2179633"/>
          </a:xfrm>
          <a:prstGeom prst="rect">
            <a:avLst/>
          </a:prstGeom>
        </p:spPr>
      </p:pic>
      <p:pic>
        <p:nvPicPr>
          <p:cNvPr id="7" name="Picture 6" descr="A blue background with white letters&#10;&#10;Description automatically generated">
            <a:extLst>
              <a:ext uri="{FF2B5EF4-FFF2-40B4-BE49-F238E27FC236}">
                <a16:creationId xmlns:a16="http://schemas.microsoft.com/office/drawing/2014/main" id="{F8FA2F4F-5159-9961-9F10-5B0F9AC918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71650" y="26368969"/>
            <a:ext cx="6042114" cy="2478406"/>
          </a:xfrm>
          <a:prstGeom prst="rect">
            <a:avLst/>
          </a:prstGeom>
        </p:spPr>
      </p:pic>
      <p:pic>
        <p:nvPicPr>
          <p:cNvPr id="8" name="Picture 7" descr="A black text on a white background&#10;&#10;Description automatically generated">
            <a:extLst>
              <a:ext uri="{FF2B5EF4-FFF2-40B4-BE49-F238E27FC236}">
                <a16:creationId xmlns:a16="http://schemas.microsoft.com/office/drawing/2014/main" id="{9E929413-F726-2B26-7CA2-1738B4349974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32275" r="993" b="32275"/>
          <a:stretch/>
        </p:blipFill>
        <p:spPr>
          <a:xfrm>
            <a:off x="2727069" y="29156535"/>
            <a:ext cx="10216353" cy="231651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rDesignPosterTemplate_FIN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C95F61F253B734197E8EECE35D2B90E" ma:contentTypeVersion="15" ma:contentTypeDescription="Create a new document." ma:contentTypeScope="" ma:versionID="940a8382d2f3cb275e4a3990cb153afc">
  <xsd:schema xmlns:xsd="http://www.w3.org/2001/XMLSchema" xmlns:xs="http://www.w3.org/2001/XMLSchema" xmlns:p="http://schemas.microsoft.com/office/2006/metadata/properties" xmlns:ns3="7a6bd452-39f6-46f5-acaa-9459edb5dc0e" xmlns:ns4="01db7854-7aa9-4860-a1e6-9528fadc61c8" targetNamespace="http://schemas.microsoft.com/office/2006/metadata/properties" ma:root="true" ma:fieldsID="3fd3944b83fb026d26a49ddf33044af5" ns3:_="" ns4:_="">
    <xsd:import namespace="7a6bd452-39f6-46f5-acaa-9459edb5dc0e"/>
    <xsd:import namespace="01db7854-7aa9-4860-a1e6-9528fadc61c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bd452-39f6-46f5-acaa-9459edb5dc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db7854-7aa9-4860-a1e6-9528fadc61c8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a6bd452-39f6-46f5-acaa-9459edb5dc0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DA34315-5C9E-4D6A-B7A1-F68C99468D32}">
  <ds:schemaRefs>
    <ds:schemaRef ds:uri="01db7854-7aa9-4860-a1e6-9528fadc61c8"/>
    <ds:schemaRef ds:uri="7a6bd452-39f6-46f5-acaa-9459edb5dc0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8A929FF-AC5A-4609-B7D8-19000854AEA6}">
  <ds:schemaRefs>
    <ds:schemaRef ds:uri="01db7854-7aa9-4860-a1e6-9528fadc61c8"/>
    <ds:schemaRef ds:uri="7a6bd452-39f6-46f5-acaa-9459edb5dc0e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97EB6357-5E9E-48B0-B824-D87C8E44ED6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Custom</PresentationFormat>
  <Slides>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SrDesignPosterTemplate_FINAL</vt:lpstr>
      <vt:lpstr>Living Atlas Platform Sponsor: CEREO Mentor: Balasubramanian ‘Subu’ Kandaswamy  Team: Joshua Long, Sierra Svetlik, Mitchell Kolb</vt:lpstr>
    </vt:vector>
  </TitlesOfParts>
  <Company>EECS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Poster, Bold, 80-120 points Sponsor: Sponsoring Company Mentor(s): Name(s) of Mentor(s) Names of Team Members, Bold, 45-65 points</dc:title>
  <dc:creator>Sakire Arslan Ay</dc:creator>
  <cp:revision>318</cp:revision>
  <dcterms:created xsi:type="dcterms:W3CDTF">2013-04-09T17:35:45Z</dcterms:created>
  <dcterms:modified xsi:type="dcterms:W3CDTF">2024-06-13T15:50:54Z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0x0101005C95F61F253B734197E8EECE35D2B90E</vt:lpwstr>
  </property>
</Properties>
</file>

<file path=docProps/thumbnail.jpeg>
</file>